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646" r:id="rId2"/>
    <p:sldId id="1201" r:id="rId3"/>
    <p:sldId id="1210" r:id="rId4"/>
    <p:sldId id="1167" r:id="rId5"/>
    <p:sldId id="1184" r:id="rId6"/>
    <p:sldId id="1157" r:id="rId7"/>
    <p:sldId id="1158" r:id="rId8"/>
    <p:sldId id="1173" r:id="rId9"/>
    <p:sldId id="1174" r:id="rId10"/>
    <p:sldId id="1192" r:id="rId11"/>
    <p:sldId id="1175" r:id="rId12"/>
    <p:sldId id="1185" r:id="rId13"/>
    <p:sldId id="1159" r:id="rId14"/>
    <p:sldId id="1168" r:id="rId15"/>
    <p:sldId id="1172" r:id="rId16"/>
    <p:sldId id="1156" r:id="rId17"/>
    <p:sldId id="1186" r:id="rId18"/>
    <p:sldId id="1164" r:id="rId19"/>
    <p:sldId id="1155" r:id="rId20"/>
    <p:sldId id="1160" r:id="rId21"/>
    <p:sldId id="1182" r:id="rId22"/>
    <p:sldId id="1187" r:id="rId23"/>
    <p:sldId id="1162" r:id="rId24"/>
    <p:sldId id="1178" r:id="rId25"/>
    <p:sldId id="1179" r:id="rId26"/>
    <p:sldId id="1202" r:id="rId27"/>
    <p:sldId id="1188" r:id="rId28"/>
    <p:sldId id="1163" r:id="rId29"/>
    <p:sldId id="1203" r:id="rId30"/>
    <p:sldId id="1204" r:id="rId31"/>
    <p:sldId id="1205" r:id="rId32"/>
    <p:sldId id="1154" r:id="rId33"/>
    <p:sldId id="1169" r:id="rId34"/>
    <p:sldId id="1206" r:id="rId35"/>
    <p:sldId id="1208" r:id="rId36"/>
    <p:sldId id="1209" r:id="rId37"/>
    <p:sldId id="1207" r:id="rId38"/>
    <p:sldId id="1189" r:id="rId39"/>
    <p:sldId id="1180" r:id="rId40"/>
    <p:sldId id="1170" r:id="rId41"/>
    <p:sldId id="1190" r:id="rId42"/>
    <p:sldId id="1200" r:id="rId43"/>
    <p:sldId id="1171" r:id="rId44"/>
    <p:sldId id="784" r:id="rId45"/>
    <p:sldId id="1193" r:id="rId46"/>
    <p:sldId id="1194" r:id="rId47"/>
    <p:sldId id="1195" r:id="rId48"/>
    <p:sldId id="1196" r:id="rId49"/>
    <p:sldId id="1197" r:id="rId50"/>
    <p:sldId id="1198" r:id="rId51"/>
    <p:sldId id="1199" r:id="rId52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33CC33"/>
    <a:srgbClr val="FF99FF"/>
    <a:srgbClr val="FFFF99"/>
    <a:srgbClr val="40404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386" autoAdjust="0"/>
  </p:normalViewPr>
  <p:slideViewPr>
    <p:cSldViewPr snapToGrid="0">
      <p:cViewPr varScale="1">
        <p:scale>
          <a:sx n="90" d="100"/>
          <a:sy n="90" d="100"/>
        </p:scale>
        <p:origin x="72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ADC07-7E02-4511-8C74-56A798A747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17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12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库存种类</a:t>
            </a:r>
            <a:r>
              <a:rPr lang="en-US" altLang="zh-CN" dirty="0" smtClean="0"/>
              <a:t>: spares.pn</a:t>
            </a:r>
            <a:r>
              <a:rPr lang="zh-CN" altLang="en-US" dirty="0" smtClean="0"/>
              <a:t>在库数量不为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pn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zh-CN" altLang="en-US" dirty="0" smtClean="0"/>
              <a:t>库存数量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spares.pn</a:t>
            </a:r>
            <a:r>
              <a:rPr lang="zh-CN" altLang="en-US" baseline="0" dirty="0" smtClean="0"/>
              <a:t>在库数量总和</a:t>
            </a:r>
            <a:endParaRPr lang="en-US" altLang="zh-CN" baseline="0" dirty="0" smtClean="0"/>
          </a:p>
          <a:p>
            <a:r>
              <a:rPr lang="zh-CN" altLang="en-US" baseline="0" dirty="0" smtClean="0"/>
              <a:t>库存报警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实际库存小于安全库存的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呆滞库存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最后出库时间据当前时间超过设定天数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禁用料号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总数</a:t>
            </a:r>
            <a:endParaRPr lang="en-US" altLang="zh-CN" baseline="0" dirty="0" smtClean="0"/>
          </a:p>
          <a:p>
            <a:r>
              <a:rPr lang="zh-CN" altLang="en-US" baseline="0" dirty="0" smtClean="0"/>
              <a:t>禁用备品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中被禁用的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的库存总和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闲置料号</a:t>
            </a:r>
            <a:r>
              <a:rPr lang="en-US" altLang="zh-CN" baseline="0" dirty="0" smtClean="0"/>
              <a:t>: spares.pn</a:t>
            </a:r>
            <a:r>
              <a:rPr lang="zh-CN" altLang="en-US" baseline="0" dirty="0" smtClean="0"/>
              <a:t>中库存数量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使用数量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借用数量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维修数量等都为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r>
              <a:rPr lang="zh-CN" altLang="en-US" dirty="0" smtClean="0"/>
              <a:t>无库存料号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spares.pn</a:t>
            </a:r>
            <a:r>
              <a:rPr lang="zh-CN" altLang="en-US" baseline="0" dirty="0" smtClean="0"/>
              <a:t>中库存数量为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pn</a:t>
            </a:r>
            <a:r>
              <a:rPr lang="zh-CN" altLang="en-US" baseline="0" dirty="0" smtClean="0"/>
              <a:t>总和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库存超期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中入库时间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cdt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据当前时间超过</a:t>
            </a:r>
            <a:r>
              <a:rPr lang="en-US" altLang="zh-CN" baseline="0" dirty="0" err="1" smtClean="0"/>
              <a:t>spares.pn.expd</a:t>
            </a:r>
            <a:endParaRPr lang="en-US" altLang="zh-CN" baseline="0" dirty="0" smtClean="0"/>
          </a:p>
          <a:p>
            <a:r>
              <a:rPr lang="zh-CN" altLang="en-US" baseline="0" dirty="0" smtClean="0"/>
              <a:t>用量超限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中已出库备品实际用量超过最大用量的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备品借用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中已借出备品数量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借用超期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中借用超期备品数量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待维修备品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中待维修备品数量</a:t>
            </a:r>
            <a:endParaRPr lang="en-US" altLang="zh-CN" baseline="0" dirty="0" smtClean="0"/>
          </a:p>
          <a:p>
            <a:r>
              <a:rPr lang="zh-CN" altLang="en-US" baseline="0" dirty="0" smtClean="0"/>
              <a:t>备品维修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中在维修备品数量</a:t>
            </a:r>
            <a:endParaRPr lang="en-US" altLang="zh-CN" baseline="0" dirty="0" smtClean="0"/>
          </a:p>
          <a:p>
            <a:r>
              <a:rPr lang="zh-CN" altLang="en-US" dirty="0" smtClean="0"/>
              <a:t>维修超期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spares.sn</a:t>
            </a:r>
            <a:r>
              <a:rPr lang="zh-CN" altLang="en-US" baseline="0" dirty="0" smtClean="0"/>
              <a:t>中维修时间超过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个月的备品数量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待报废备品</a:t>
            </a:r>
            <a:r>
              <a:rPr lang="en-US" altLang="zh-CN" baseline="0" dirty="0" smtClean="0"/>
              <a:t>: spares.sn</a:t>
            </a:r>
            <a:r>
              <a:rPr lang="zh-CN" altLang="en-US" baseline="0" dirty="0" smtClean="0"/>
              <a:t>中待报废备品数量</a:t>
            </a:r>
            <a:endParaRPr lang="en-US" altLang="zh-CN" baseline="0" dirty="0" smtClean="0"/>
          </a:p>
          <a:p>
            <a:r>
              <a:rPr lang="en-US" altLang="zh-CN" dirty="0" smtClean="0"/>
              <a:t>============</a:t>
            </a:r>
          </a:p>
          <a:p>
            <a:r>
              <a:rPr lang="zh-CN" altLang="en-US" dirty="0" smtClean="0"/>
              <a:t>备品损耗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销毁、报废的备品数量、金额比例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备品入库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入库的备品</a:t>
            </a:r>
            <a:r>
              <a:rPr lang="en-US" altLang="zh-CN" dirty="0" smtClean="0"/>
              <a:t>(</a:t>
            </a:r>
            <a:r>
              <a:rPr lang="zh-CN" altLang="en-US" dirty="0" smtClean="0"/>
              <a:t>新采购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数量、金额比例</a:t>
            </a:r>
            <a:r>
              <a:rPr lang="en-US" altLang="zh-CN" dirty="0" smtClean="0"/>
              <a:t>(</a:t>
            </a:r>
            <a:r>
              <a:rPr lang="zh-CN" altLang="en-US" dirty="0" smtClean="0"/>
              <a:t>账户类型，货币单位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备品发料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spares.pnlog</a:t>
            </a:r>
            <a:r>
              <a:rPr lang="en-US" altLang="zh-CN" dirty="0" smtClean="0"/>
              <a:t> </a:t>
            </a:r>
            <a:r>
              <a:rPr lang="zh-CN" altLang="en-US" dirty="0" smtClean="0"/>
              <a:t>领用的备品数量，类别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领用部门统计</a:t>
            </a:r>
            <a:endParaRPr lang="en-US" altLang="zh-CN" dirty="0" smtClean="0"/>
          </a:p>
          <a:p>
            <a:r>
              <a:rPr lang="en-US" altLang="zh-CN" dirty="0" smtClean="0"/>
              <a:t>=================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64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252" y="6493399"/>
            <a:ext cx="1076532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3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4478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628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7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管理看板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447015" y="6252385"/>
            <a:ext cx="1329206" cy="4308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Dec</a:t>
            </a:r>
            <a:r>
              <a:rPr lang="en-US" altLang="zh-TW" b="1" dirty="0" smtClean="0">
                <a:solidFill>
                  <a:schemeClr val="bg1"/>
                </a:solidFill>
              </a:rPr>
              <a:t>, 2021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02111" cy="480003"/>
          </a:xfrm>
        </p:spPr>
        <p:txBody>
          <a:bodyPr/>
          <a:lstStyle/>
          <a:p>
            <a:r>
              <a:rPr lang="en-US" altLang="zh-CN" dirty="0"/>
              <a:t>SCC: TPMS </a:t>
            </a:r>
            <a:r>
              <a:rPr lang="zh-CN" altLang="en-US" dirty="0"/>
              <a:t>设备看板</a:t>
            </a:r>
            <a:r>
              <a:rPr lang="en-US" altLang="zh-CN" dirty="0"/>
              <a:t>(MP-SD-04)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4"/>
            <a:ext cx="9498330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设备列表</a:t>
            </a:r>
            <a:r>
              <a:rPr lang="en-US" altLang="zh-CN" dirty="0" smtClean="0"/>
              <a:t>(MP-SD-05)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88136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2-</a:t>
            </a:r>
            <a:r>
              <a:rPr lang="zh-CN" altLang="en-US" dirty="0" smtClean="0"/>
              <a:t>现场看板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8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103227" cy="480003"/>
          </a:xfrm>
        </p:spPr>
        <p:txBody>
          <a:bodyPr/>
          <a:lstStyle/>
          <a:p>
            <a:r>
              <a:rPr lang="en-US" altLang="zh-CN" dirty="0" smtClean="0"/>
              <a:t>P/L: TPMS</a:t>
            </a:r>
            <a:r>
              <a:rPr lang="zh-CN" altLang="en-US" dirty="0" smtClean="0"/>
              <a:t>锡炉监控数据</a:t>
            </a:r>
            <a:r>
              <a:rPr lang="en-US" altLang="zh-CN" dirty="0" smtClean="0"/>
              <a:t>(MP-PD-01)-1008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2"/>
            <a:ext cx="106527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22362" cy="480003"/>
          </a:xfrm>
        </p:spPr>
        <p:txBody>
          <a:bodyPr/>
          <a:lstStyle/>
          <a:p>
            <a:r>
              <a:rPr lang="en-US" altLang="zh-CN" dirty="0" smtClean="0"/>
              <a:t>P/L</a:t>
            </a:r>
            <a:r>
              <a:rPr lang="en-US" altLang="zh-CN" dirty="0"/>
              <a:t>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超音波监控数据</a:t>
            </a:r>
            <a:r>
              <a:rPr lang="en-US" altLang="zh-CN" dirty="0" smtClean="0"/>
              <a:t>(MP-PD-02) – 1009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3" y="648003"/>
            <a:ext cx="10728552" cy="59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462299" cy="480003"/>
          </a:xfrm>
        </p:spPr>
        <p:txBody>
          <a:bodyPr/>
          <a:lstStyle/>
          <a:p>
            <a:r>
              <a:rPr lang="en-US" altLang="zh-CN" dirty="0"/>
              <a:t>P/L: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插件机监控数据</a:t>
            </a:r>
            <a:r>
              <a:rPr lang="en-US" altLang="zh-CN" dirty="0" smtClean="0"/>
              <a:t>(MP-PD-03)-1008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0"/>
            <a:ext cx="1065847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051930" cy="480003"/>
          </a:xfrm>
        </p:spPr>
        <p:txBody>
          <a:bodyPr/>
          <a:lstStyle/>
          <a:p>
            <a:r>
              <a:rPr lang="en-US" altLang="zh-CN" dirty="0" smtClean="0"/>
              <a:t>P/L:TPMS </a:t>
            </a:r>
            <a:r>
              <a:rPr lang="zh-CN" altLang="en-US" dirty="0" smtClean="0"/>
              <a:t>设备报警</a:t>
            </a:r>
            <a:r>
              <a:rPr lang="zh-CN" altLang="en-US" dirty="0"/>
              <a:t>监控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 (MP-PD-04)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720002"/>
            <a:ext cx="10641330" cy="54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8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</a:t>
            </a:r>
            <a:r>
              <a:rPr lang="zh-CN" altLang="en-US" dirty="0" smtClean="0"/>
              <a:t>设备维修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4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364" y="106579"/>
            <a:ext cx="7318029" cy="480003"/>
          </a:xfrm>
        </p:spPr>
        <p:txBody>
          <a:bodyPr/>
          <a:lstStyle/>
          <a:p>
            <a:r>
              <a:rPr lang="en-US" altLang="zh-CN" dirty="0"/>
              <a:t>TPMS</a:t>
            </a:r>
            <a:r>
              <a:rPr lang="zh-CN" altLang="en-US" dirty="0"/>
              <a:t>设备维修管理看板</a:t>
            </a:r>
            <a:r>
              <a:rPr lang="en-US" altLang="zh-CN" dirty="0"/>
              <a:t>(MP-KD-02)-1217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0"/>
            <a:ext cx="10687050" cy="5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设备报警管理看板</a:t>
            </a:r>
            <a:r>
              <a:rPr lang="en-US" altLang="zh-CN" dirty="0" smtClean="0"/>
              <a:t>(MP-AD-01)-1210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2"/>
            <a:ext cx="1048131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5658921" cy="480131"/>
          </a:xfrm>
        </p:spPr>
        <p:txBody>
          <a:bodyPr/>
          <a:lstStyle/>
          <a:p>
            <a:r>
              <a:rPr lang="en-US" altLang="zh-CN" sz="2800" dirty="0"/>
              <a:t>TPMS </a:t>
            </a:r>
            <a:r>
              <a:rPr lang="zh-CN" altLang="en-US" sz="2800" dirty="0"/>
              <a:t>管理看板汇总</a:t>
            </a:r>
            <a:r>
              <a:rPr lang="en-US" altLang="zh-CN" sz="2800" dirty="0"/>
              <a:t>(2021-12-11)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65972"/>
              </p:ext>
            </p:extLst>
          </p:nvPr>
        </p:nvGraphicFramePr>
        <p:xfrm>
          <a:off x="180000" y="648000"/>
          <a:ext cx="6921190" cy="5827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541"/>
                <a:gridCol w="423674"/>
                <a:gridCol w="3020981"/>
                <a:gridCol w="3095994"/>
              </a:tblGrid>
              <a:tr h="887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effectLst/>
                        </a:rPr>
                        <a:t>分类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TPMS 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管理看板 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(</a:t>
                      </a:r>
                      <a:r>
                        <a:rPr lang="en-US" sz="1050" b="1" u="none" strike="noStrike" dirty="0">
                          <a:effectLst/>
                        </a:rPr>
                        <a:t>MP </a:t>
                      </a:r>
                      <a:r>
                        <a:rPr lang="en-US" sz="1050" b="1" u="none" strike="noStrike" dirty="0" smtClean="0">
                          <a:effectLst/>
                        </a:rPr>
                        <a:t>32</a:t>
                      </a:r>
                      <a:r>
                        <a:rPr lang="zh-CN" altLang="en-US" sz="1050" b="1" u="none" strike="noStrike" dirty="0" smtClean="0">
                          <a:effectLst/>
                        </a:rPr>
                        <a:t>个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)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TPMS 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管理看板 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(</a:t>
                      </a:r>
                      <a:r>
                        <a:rPr lang="en-US" sz="1050" b="1" u="none" strike="noStrike" dirty="0">
                          <a:effectLst/>
                        </a:rPr>
                        <a:t>MAG 19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个</a:t>
                      </a:r>
                      <a:r>
                        <a:rPr lang="en-US" altLang="zh-CN" sz="1050" b="1" u="none" strike="noStrike" dirty="0">
                          <a:effectLst/>
                        </a:rPr>
                        <a:t>)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(MP-KD-02)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MAG-KD-02)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(MP-AD-08)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设备维修记录查询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(MAG-AD-08)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SCC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设备当前状态看板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(MP-SD-01)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设备历史状态看板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(MP-SD-02)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线体设备历史状态看板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(MAG-SD-02)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MP-SD-03)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MP-SD-04)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MAG-SD-04)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SCC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设备列表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MP-SD-05)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设备列表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MAG-SD-05)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设备报警统计查询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设备报警分析查询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(MP-AD-05)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通用设备报警看板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MAG-AD-05)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设备报警汇总看板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MAG-AD-20)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超音波生产参数记录查询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(MP-AD-09)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锡炉生产参数记录查询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(MP-AD-10)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 PLC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设备状态比对看板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(MP-AD-06)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 </a:t>
                      </a:r>
                      <a:r>
                        <a:rPr lang="en-US" sz="1050" u="none" strike="noStrike" dirty="0">
                          <a:effectLst/>
                        </a:rPr>
                        <a:t>PLC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设备状态比对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MAG-AD-06)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 PLC</a:t>
                      </a:r>
                      <a:r>
                        <a:rPr lang="zh-CN" altLang="en-US" sz="1050" u="none" strike="noStrike" dirty="0">
                          <a:effectLst/>
                        </a:rPr>
                        <a:t>资源表核对工具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MP-AD-07)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 </a:t>
                      </a:r>
                      <a:r>
                        <a:rPr lang="en-US" sz="1050" u="none" strike="noStrike" dirty="0">
                          <a:effectLst/>
                        </a:rPr>
                        <a:t>PLC</a:t>
                      </a:r>
                      <a:r>
                        <a:rPr lang="zh-CN" altLang="en-US" sz="1050" u="none" strike="noStrike" dirty="0">
                          <a:effectLst/>
                        </a:rPr>
                        <a:t>资源表核对工具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MAG-AD-07)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P/L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锡炉工况看板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(MP-PD-01)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MP-PD-12)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插件机工况看板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设备报警监控看板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(MP-PD-04)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设备报警看板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MAG-PD-04)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P/L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>
                          <a:effectLst/>
                        </a:rPr>
                        <a:t>设备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超音波工况看板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MP-PD-06)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系统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服务器性能监控看板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MP-AT-01)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设备综合效率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OEE)</a:t>
                      </a:r>
                      <a:r>
                        <a:rPr lang="zh-CN" altLang="en-US" sz="1050" u="none" strike="noStrike" dirty="0">
                          <a:effectLst/>
                        </a:rPr>
                        <a:t>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 smtClean="0">
                          <a:effectLst/>
                        </a:rPr>
                        <a:t>MP-K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E</a:t>
                      </a:r>
                      <a:r>
                        <a:rPr lang="en-US" sz="1050" u="none" strike="noStrike" dirty="0" smtClean="0">
                          <a:effectLst/>
                        </a:rPr>
                        <a:t>-01</a:t>
                      </a:r>
                      <a:r>
                        <a:rPr lang="en-US" sz="1050" u="none" strike="noStrike" dirty="0"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 </a:t>
                      </a:r>
                      <a:r>
                        <a:rPr lang="en-US" sz="1050" u="none" strike="noStrike" dirty="0">
                          <a:effectLst/>
                        </a:rPr>
                        <a:t>KPI OEE</a:t>
                      </a:r>
                      <a:r>
                        <a:rPr lang="zh-CN" altLang="en-US" sz="1050" u="none" strike="noStrike" dirty="0">
                          <a:effectLst/>
                        </a:rPr>
                        <a:t>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MAG-KD-01)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</a:t>
                      </a:r>
                      <a:r>
                        <a:rPr lang="en-US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对比分析看板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MP-AE-02)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线体</a:t>
                      </a:r>
                      <a:r>
                        <a:rPr lang="en-US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对比分析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r>
                        <a:rPr lang="en-US" altLang="zh-CN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数据查询看板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(MP-AE-03)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设备</a:t>
                      </a:r>
                      <a:r>
                        <a:rPr lang="en-US" sz="1050" u="none" strike="noStrike" dirty="0">
                          <a:effectLst/>
                        </a:rPr>
                        <a:t>OEE</a:t>
                      </a:r>
                      <a:r>
                        <a:rPr lang="zh-CN" altLang="en-US" sz="1050" u="none" strike="noStrike" dirty="0">
                          <a:effectLst/>
                        </a:rPr>
                        <a:t>数据查询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MAG-AD-03)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效率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设备稼动时间查询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(MP-AE-04)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周报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>
                          <a:effectLst/>
                        </a:rPr>
                        <a:t>MP-KS-01)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耗材</a:t>
                      </a:r>
                      <a:r>
                        <a:rPr lang="en-US" altLang="zh-CN" sz="1050" u="none" strike="noStrike" dirty="0">
                          <a:effectLst/>
                        </a:rPr>
                        <a:t>/</a:t>
                      </a:r>
                      <a:r>
                        <a:rPr lang="zh-CN" altLang="en-US" sz="1050" u="none" strike="noStrike" dirty="0">
                          <a:effectLst/>
                        </a:rPr>
                        <a:t>配件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>
                          <a:effectLst/>
                        </a:rPr>
                        <a:t>MAG-KS-01)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月报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 smtClean="0">
                          <a:effectLst/>
                        </a:rPr>
                        <a:t>MP-KS-02)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备品库存历史查询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周报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MP-AS-03)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备品库存历史查询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月报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MP-AS-04)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备品进出库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查询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>
                          <a:effectLst/>
                        </a:rPr>
                        <a:t>MP-AS-01)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备品进出库查询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MAG-AS-01)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备品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备品安全库存查询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MP-AS-02)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 smtClean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备品安全库存查询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MAG-AS-02)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治具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治具管理看板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周报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 smtClean="0">
                          <a:effectLst/>
                        </a:rPr>
                        <a:t>MP-K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F</a:t>
                      </a:r>
                      <a:r>
                        <a:rPr lang="en-US" sz="1050" u="none" strike="noStrike" dirty="0" smtClean="0">
                          <a:effectLst/>
                        </a:rPr>
                        <a:t>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KPI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治具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治具管理看板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月报</a:t>
                      </a:r>
                      <a:r>
                        <a:rPr lang="en-US" altLang="zh-CN" sz="1050" u="none" strike="noStrike" dirty="0">
                          <a:effectLst/>
                        </a:rPr>
                        <a:t>)(</a:t>
                      </a:r>
                      <a:r>
                        <a:rPr lang="en-US" sz="1050" u="none" strike="noStrike" dirty="0" smtClean="0">
                          <a:effectLst/>
                        </a:rPr>
                        <a:t>MP-K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F</a:t>
                      </a:r>
                      <a:r>
                        <a:rPr lang="en-US" sz="1050" u="none" strike="noStrike" dirty="0" smtClean="0">
                          <a:effectLst/>
                        </a:rPr>
                        <a:t>-02)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8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none" strike="noStrike" dirty="0">
                          <a:effectLst/>
                        </a:rPr>
                        <a:t>治具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TPMS</a:t>
                      </a:r>
                      <a:r>
                        <a:rPr lang="zh-CN" altLang="en-US" sz="1050" u="none" strike="noStrike" dirty="0">
                          <a:effectLst/>
                        </a:rPr>
                        <a:t>治具进出库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查询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sz="1050" u="none" strike="noStrike" dirty="0" smtClean="0">
                          <a:effectLst/>
                        </a:rPr>
                        <a:t>MP-A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F</a:t>
                      </a:r>
                      <a:r>
                        <a:rPr lang="en-US" sz="1050" u="none" strike="noStrike" dirty="0" smtClean="0">
                          <a:effectLst/>
                        </a:rPr>
                        <a:t>-01)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</a:endParaRPr>
                    </a:p>
                  </a:txBody>
                  <a:tcPr marL="5494" marR="5494" marT="549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286018" y="648000"/>
            <a:ext cx="46206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看板分组</a:t>
            </a:r>
            <a:r>
              <a:rPr lang="en-US" altLang="zh-CN" sz="16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KPI – </a:t>
            </a:r>
            <a:r>
              <a:rPr lang="zh-CN" altLang="en-US" sz="1400" dirty="0" smtClean="0"/>
              <a:t>指标类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P/L – </a:t>
            </a:r>
            <a:r>
              <a:rPr lang="zh-CN" altLang="en-US" sz="1400" dirty="0" smtClean="0"/>
              <a:t>产线作业类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SCC – </a:t>
            </a:r>
            <a:r>
              <a:rPr lang="zh-CN" altLang="en-US" sz="1400" dirty="0" smtClean="0"/>
              <a:t>监控类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ASS – </a:t>
            </a:r>
            <a:r>
              <a:rPr lang="zh-CN" altLang="en-US" sz="1400" dirty="0" smtClean="0"/>
              <a:t>查询类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zh-CN" altLang="en-US" sz="1600" dirty="0"/>
              <a:t>编码规则</a:t>
            </a:r>
            <a:r>
              <a:rPr lang="en-US" altLang="zh-CN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&lt;</a:t>
            </a:r>
            <a:r>
              <a:rPr lang="zh-CN" altLang="en-US" sz="1400" dirty="0"/>
              <a:t>厂区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分组</a:t>
            </a:r>
            <a:r>
              <a:rPr lang="en-US" altLang="zh-CN" sz="1400" dirty="0"/>
              <a:t>&gt;&lt;</a:t>
            </a:r>
            <a:r>
              <a:rPr lang="zh-CN" altLang="en-US" sz="1400" dirty="0"/>
              <a:t>功能</a:t>
            </a:r>
            <a:r>
              <a:rPr lang="en-US" altLang="zh-CN" sz="1400" dirty="0"/>
              <a:t>&gt;-&lt;</a:t>
            </a:r>
            <a:r>
              <a:rPr lang="zh-CN" altLang="en-US" sz="1400" dirty="0"/>
              <a:t>序号</a:t>
            </a:r>
            <a:r>
              <a:rPr lang="en-US" altLang="zh-CN" sz="1400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厂区 </a:t>
            </a:r>
            <a:r>
              <a:rPr lang="en-US" altLang="zh-CN" sz="1400" dirty="0" smtClean="0"/>
              <a:t>= MP(</a:t>
            </a:r>
            <a:r>
              <a:rPr lang="zh-CN" altLang="en-US" sz="1400" dirty="0" smtClean="0"/>
              <a:t>电源厂</a:t>
            </a:r>
            <a:r>
              <a:rPr lang="en-US" altLang="zh-CN" sz="1400" dirty="0" smtClean="0"/>
              <a:t>) | MAG(</a:t>
            </a:r>
            <a:r>
              <a:rPr lang="zh-CN" altLang="en-US" sz="1400" dirty="0" smtClean="0"/>
              <a:t>变压器厂</a:t>
            </a:r>
            <a:r>
              <a:rPr lang="en-US" altLang="zh-CN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分组 </a:t>
            </a:r>
            <a:r>
              <a:rPr lang="en-US" altLang="zh-CN" sz="1400" dirty="0" smtClean="0"/>
              <a:t>= K(KPI) | (P)P/L | (S)SCC | (A)ASS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功能 </a:t>
            </a:r>
            <a:r>
              <a:rPr lang="en-US" altLang="zh-CN" sz="1400" dirty="0" smtClean="0"/>
              <a:t>= D(</a:t>
            </a:r>
            <a:r>
              <a:rPr lang="zh-CN" altLang="en-US" sz="1400" dirty="0" smtClean="0"/>
              <a:t>设备</a:t>
            </a:r>
            <a:r>
              <a:rPr lang="en-US" altLang="zh-CN" sz="1400" dirty="0" smtClean="0"/>
              <a:t>) | S(</a:t>
            </a:r>
            <a:r>
              <a:rPr lang="zh-CN" altLang="en-US" sz="1400" dirty="0" smtClean="0"/>
              <a:t>备品</a:t>
            </a:r>
            <a:r>
              <a:rPr lang="en-US" altLang="zh-CN" sz="1400" dirty="0" smtClean="0"/>
              <a:t>) | T(</a:t>
            </a:r>
            <a:r>
              <a:rPr lang="zh-CN" altLang="en-US" sz="1400" dirty="0" smtClean="0"/>
              <a:t>系统</a:t>
            </a:r>
            <a:r>
              <a:rPr lang="en-US" altLang="zh-CN" sz="1400" dirty="0"/>
              <a:t>) </a:t>
            </a:r>
            <a:r>
              <a:rPr lang="en-US" altLang="zh-CN" sz="1400" dirty="0" smtClean="0"/>
              <a:t>| </a:t>
            </a:r>
            <a:r>
              <a:rPr lang="en-US" altLang="zh-CN" sz="1400" dirty="0" smtClean="0">
                <a:solidFill>
                  <a:srgbClr val="FF0000"/>
                </a:solidFill>
              </a:rPr>
              <a:t>E(OEE) I F(</a:t>
            </a:r>
            <a:r>
              <a:rPr lang="zh-CN" altLang="en-US" sz="1400" dirty="0" smtClean="0">
                <a:solidFill>
                  <a:srgbClr val="FF0000"/>
                </a:solidFill>
              </a:rPr>
              <a:t>治具</a:t>
            </a:r>
            <a:r>
              <a:rPr lang="en-US" altLang="zh-CN" sz="14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序号 </a:t>
            </a:r>
            <a:r>
              <a:rPr lang="en-US" altLang="zh-CN" sz="1400" dirty="0" smtClean="0"/>
              <a:t>= 01 ~ 99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334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通用设备报警看板</a:t>
            </a:r>
            <a:r>
              <a:rPr lang="en-US" altLang="zh-CN" dirty="0" smtClean="0"/>
              <a:t>(MP-AD-05)-1206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4"/>
            <a:ext cx="1066419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4040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设备维修记录查询</a:t>
            </a:r>
            <a:r>
              <a:rPr lang="en-US" altLang="zh-CN" dirty="0" smtClean="0"/>
              <a:t>(MP-AD-08)-1206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0"/>
            <a:ext cx="1068133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4-</a:t>
            </a:r>
            <a:r>
              <a:rPr lang="zh-CN" altLang="en-US" dirty="0" smtClean="0"/>
              <a:t>综合效率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8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154249" cy="480003"/>
          </a:xfrm>
        </p:spPr>
        <p:txBody>
          <a:bodyPr/>
          <a:lstStyle/>
          <a:p>
            <a:r>
              <a:rPr lang="en-US" altLang="zh-CN" dirty="0" smtClean="0"/>
              <a:t>KPI</a:t>
            </a:r>
            <a:r>
              <a:rPr lang="en-US" altLang="zh-CN" dirty="0"/>
              <a:t>:</a:t>
            </a:r>
            <a:r>
              <a:rPr lang="en-US" altLang="zh-CN" dirty="0" smtClean="0"/>
              <a:t> TPMS KPI OEE </a:t>
            </a:r>
            <a:r>
              <a:rPr lang="zh-CN" altLang="en-US" dirty="0" smtClean="0"/>
              <a:t>看板</a:t>
            </a:r>
            <a:r>
              <a:rPr lang="en-US" altLang="zh-CN" dirty="0" smtClean="0"/>
              <a:t>(MP-KE-01)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8870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066632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线体</a:t>
            </a:r>
            <a:r>
              <a:rPr lang="en-US" altLang="zh-CN" dirty="0" smtClean="0"/>
              <a:t>OEE</a:t>
            </a:r>
            <a:r>
              <a:rPr lang="zh-CN" altLang="en-US" dirty="0" smtClean="0"/>
              <a:t>对比分析 </a:t>
            </a:r>
            <a:r>
              <a:rPr lang="en-US" altLang="zh-CN" dirty="0" smtClean="0"/>
              <a:t>(MP-AE-02)-1216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4"/>
            <a:ext cx="10629900" cy="57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60834" cy="480003"/>
          </a:xfrm>
        </p:spPr>
        <p:txBody>
          <a:bodyPr/>
          <a:lstStyle/>
          <a:p>
            <a:r>
              <a:rPr lang="en-US" altLang="zh-CN" dirty="0" smtClean="0"/>
              <a:t>ASS: TPMS 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OEE</a:t>
            </a:r>
            <a:r>
              <a:rPr lang="zh-CN" altLang="en-US" dirty="0" smtClean="0"/>
              <a:t>数据查询</a:t>
            </a:r>
            <a:r>
              <a:rPr lang="en-US" altLang="zh-CN" dirty="0" smtClean="0"/>
              <a:t>(MP-AE-03)-1216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2"/>
            <a:ext cx="10578465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097088" cy="480003"/>
          </a:xfrm>
        </p:spPr>
        <p:txBody>
          <a:bodyPr/>
          <a:lstStyle/>
          <a:p>
            <a:r>
              <a:rPr lang="en-US" altLang="zh-CN" dirty="0" smtClean="0"/>
              <a:t>ASS: </a:t>
            </a:r>
            <a:r>
              <a:rPr lang="en-US" altLang="zh-CN" dirty="0"/>
              <a:t>TPMS</a:t>
            </a:r>
            <a:r>
              <a:rPr lang="zh-CN" altLang="en-US" dirty="0"/>
              <a:t>设备稼动时间查询</a:t>
            </a:r>
            <a:r>
              <a:rPr lang="en-US" altLang="zh-CN" dirty="0"/>
              <a:t>(MP-AE-04)-</a:t>
            </a:r>
            <a:r>
              <a:rPr lang="en-US" altLang="zh-CN" dirty="0" smtClean="0"/>
              <a:t>1216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0"/>
            <a:ext cx="1056703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6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8-</a:t>
            </a:r>
            <a:r>
              <a:rPr lang="zh-CN" altLang="en-US" dirty="0" smtClean="0"/>
              <a:t>备品管理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01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7997702" cy="480003"/>
          </a:xfrm>
        </p:spPr>
        <p:txBody>
          <a:bodyPr/>
          <a:lstStyle/>
          <a:p>
            <a:r>
              <a:rPr lang="en-US" altLang="zh-CN" dirty="0" smtClean="0"/>
              <a:t>KPI: TPMS</a:t>
            </a:r>
            <a:r>
              <a:rPr lang="zh-CN" altLang="en-US" dirty="0" smtClean="0"/>
              <a:t>备品</a:t>
            </a:r>
            <a:r>
              <a:rPr lang="zh-CN" altLang="en-US" dirty="0"/>
              <a:t>管理看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</a:t>
            </a:r>
            <a:r>
              <a:rPr lang="zh-CN" altLang="en-US" dirty="0"/>
              <a:t>周报</a:t>
            </a:r>
            <a:r>
              <a:rPr lang="en-US" altLang="zh-CN" dirty="0" smtClean="0"/>
              <a:t>)(MP-KS-01)-1214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648003"/>
            <a:ext cx="10652760" cy="5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996100" cy="480003"/>
          </a:xfrm>
        </p:spPr>
        <p:txBody>
          <a:bodyPr/>
          <a:lstStyle/>
          <a:p>
            <a:r>
              <a:rPr lang="en-US" altLang="zh-CN" dirty="0"/>
              <a:t>TPMS</a:t>
            </a:r>
            <a:r>
              <a:rPr lang="zh-CN" altLang="en-US" dirty="0"/>
              <a:t>备品库存历史查询</a:t>
            </a:r>
            <a:r>
              <a:rPr lang="en-US" altLang="zh-CN" dirty="0"/>
              <a:t>(</a:t>
            </a:r>
            <a:r>
              <a:rPr lang="zh-CN" altLang="en-US" dirty="0"/>
              <a:t>周报</a:t>
            </a:r>
            <a:r>
              <a:rPr lang="en-US" altLang="zh-CN" dirty="0"/>
              <a:t>)(MP-AS-03)-1210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647045" cy="55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4145687" cy="480131"/>
          </a:xfrm>
        </p:spPr>
        <p:txBody>
          <a:bodyPr/>
          <a:lstStyle/>
          <a:p>
            <a:r>
              <a:rPr lang="en-US" altLang="zh-CN" sz="2800" dirty="0"/>
              <a:t>TPMS </a:t>
            </a:r>
            <a:r>
              <a:rPr lang="zh-CN" altLang="en-US" sz="2800" dirty="0"/>
              <a:t>管理看</a:t>
            </a:r>
            <a:r>
              <a:rPr lang="zh-CN" altLang="en-US" sz="2800" dirty="0" smtClean="0"/>
              <a:t>板调用关系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8475" y="71696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设备综合效率</a:t>
            </a:r>
            <a:r>
              <a:rPr lang="en-US" altLang="zh-CN" sz="1200" dirty="0">
                <a:solidFill>
                  <a:schemeClr val="tx1"/>
                </a:solidFill>
              </a:rPr>
              <a:t>(OEE)</a:t>
            </a:r>
            <a:r>
              <a:rPr lang="zh-CN" altLang="en-US" sz="1200" dirty="0">
                <a:solidFill>
                  <a:schemeClr val="tx1"/>
                </a:solidFill>
              </a:rPr>
              <a:t>看板</a:t>
            </a:r>
            <a:r>
              <a:rPr lang="en-US" altLang="zh-CN" sz="1200" dirty="0">
                <a:solidFill>
                  <a:schemeClr val="tx1"/>
                </a:solidFill>
              </a:rPr>
              <a:t>(MP-KE-01)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8475" y="138484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线体</a:t>
            </a:r>
            <a:r>
              <a:rPr lang="en-US" altLang="zh-CN" sz="1400" dirty="0">
                <a:solidFill>
                  <a:schemeClr val="tx1"/>
                </a:solidFill>
              </a:rPr>
              <a:t>OEE</a:t>
            </a:r>
            <a:r>
              <a:rPr lang="zh-CN" altLang="en-US" sz="1400" dirty="0">
                <a:solidFill>
                  <a:schemeClr val="tx1"/>
                </a:solidFill>
              </a:rPr>
              <a:t>对比分析看板</a:t>
            </a:r>
            <a:r>
              <a:rPr lang="en-US" altLang="zh-CN" sz="1400" dirty="0">
                <a:solidFill>
                  <a:schemeClr val="tx1"/>
                </a:solidFill>
              </a:rPr>
              <a:t>(MP-AE-02)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9265" y="1074238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</a:t>
            </a:r>
            <a:r>
              <a:rPr lang="en-US" altLang="zh-CN" sz="1400" dirty="0">
                <a:solidFill>
                  <a:schemeClr val="tx1"/>
                </a:solidFill>
              </a:rPr>
              <a:t>OEE</a:t>
            </a:r>
            <a:r>
              <a:rPr lang="zh-CN" altLang="en-US" sz="1400" dirty="0">
                <a:solidFill>
                  <a:schemeClr val="tx1"/>
                </a:solidFill>
              </a:rPr>
              <a:t>数据查询看板</a:t>
            </a:r>
            <a:r>
              <a:rPr lang="en-US" altLang="zh-CN" sz="1400" dirty="0">
                <a:solidFill>
                  <a:schemeClr val="tx1"/>
                </a:solidFill>
              </a:rPr>
              <a:t>(MP-AE-03)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9265" y="1695459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设备稼动时间查询</a:t>
            </a:r>
            <a:r>
              <a:rPr lang="en-US" altLang="zh-CN" sz="1400" dirty="0">
                <a:solidFill>
                  <a:schemeClr val="tx1"/>
                </a:solidFill>
              </a:rPr>
              <a:t>(MP-AE-04)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0" name="直接箭头连接符 9"/>
          <p:cNvCxnSpPr>
            <a:stCxn id="4" idx="3"/>
            <a:endCxn id="7" idx="1"/>
          </p:cNvCxnSpPr>
          <p:nvPr/>
        </p:nvCxnSpPr>
        <p:spPr>
          <a:xfrm flipV="1">
            <a:off x="2148475" y="1344238"/>
            <a:ext cx="1070790" cy="31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6" idx="3"/>
            <a:endCxn id="28" idx="1"/>
          </p:cNvCxnSpPr>
          <p:nvPr/>
        </p:nvCxnSpPr>
        <p:spPr>
          <a:xfrm flipV="1">
            <a:off x="5019265" y="1965459"/>
            <a:ext cx="1070790" cy="62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5" idx="3"/>
            <a:endCxn id="36" idx="1"/>
          </p:cNvCxnSpPr>
          <p:nvPr/>
        </p:nvCxnSpPr>
        <p:spPr>
          <a:xfrm flipV="1">
            <a:off x="2148475" y="2586679"/>
            <a:ext cx="1070790" cy="41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3"/>
            <a:endCxn id="8" idx="1"/>
          </p:cNvCxnSpPr>
          <p:nvPr/>
        </p:nvCxnSpPr>
        <p:spPr>
          <a:xfrm>
            <a:off x="2148475" y="1654849"/>
            <a:ext cx="1070790" cy="31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3"/>
            <a:endCxn id="28" idx="1"/>
          </p:cNvCxnSpPr>
          <p:nvPr/>
        </p:nvCxnSpPr>
        <p:spPr>
          <a:xfrm>
            <a:off x="5019265" y="1344238"/>
            <a:ext cx="1070790" cy="62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28" idx="1"/>
          </p:cNvCxnSpPr>
          <p:nvPr/>
        </p:nvCxnSpPr>
        <p:spPr>
          <a:xfrm>
            <a:off x="5019265" y="1965459"/>
            <a:ext cx="1070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48475" y="348020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设备维修管理看板</a:t>
            </a:r>
            <a:r>
              <a:rPr lang="en-US" altLang="zh-CN" sz="1400" dirty="0">
                <a:solidFill>
                  <a:schemeClr val="tx1"/>
                </a:solidFill>
              </a:rPr>
              <a:t>(MP-KD-02)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19265" y="3480204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设备维修记录查询</a:t>
            </a:r>
            <a:r>
              <a:rPr lang="en-US" altLang="zh-CN" sz="1400" dirty="0">
                <a:solidFill>
                  <a:schemeClr val="tx1"/>
                </a:solidFill>
              </a:rPr>
              <a:t>(MP-AD-08)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90055" y="1695459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设备报警分析查询</a:t>
            </a:r>
            <a:r>
              <a:rPr lang="en-US" altLang="zh-CN" sz="1400" dirty="0">
                <a:solidFill>
                  <a:schemeClr val="tx1"/>
                </a:solidFill>
              </a:rPr>
              <a:t>(MP-AD-05)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29" name="直接箭头连接符 28"/>
          <p:cNvCxnSpPr>
            <a:stCxn id="35" idx="3"/>
            <a:endCxn id="38" idx="1"/>
          </p:cNvCxnSpPr>
          <p:nvPr/>
        </p:nvCxnSpPr>
        <p:spPr>
          <a:xfrm>
            <a:off x="2148475" y="3001344"/>
            <a:ext cx="3941580" cy="18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2"/>
            <a:endCxn id="38" idx="0"/>
          </p:cNvCxnSpPr>
          <p:nvPr/>
        </p:nvCxnSpPr>
        <p:spPr>
          <a:xfrm>
            <a:off x="6990055" y="2235459"/>
            <a:ext cx="0" cy="67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8475" y="273134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设备当前状态看板</a:t>
            </a:r>
            <a:r>
              <a:rPr lang="en-US" altLang="zh-CN" sz="1400" dirty="0">
                <a:solidFill>
                  <a:schemeClr val="tx1"/>
                </a:solidFill>
              </a:rPr>
              <a:t>(MP-SD-01)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19265" y="231667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设备历史状态看板</a:t>
            </a:r>
            <a:r>
              <a:rPr lang="en-US" altLang="zh-CN" sz="1400" dirty="0">
                <a:solidFill>
                  <a:schemeClr val="tx1"/>
                </a:solidFill>
              </a:rPr>
              <a:t>(MP-SD-02)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960846" y="2473528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线体看板</a:t>
            </a:r>
            <a:r>
              <a:rPr lang="en-US" altLang="zh-CN" sz="1400" dirty="0">
                <a:solidFill>
                  <a:schemeClr val="tx1"/>
                </a:solidFill>
              </a:rPr>
              <a:t>(MP-SD-03)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90055" y="2914823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设备看板</a:t>
            </a:r>
            <a:r>
              <a:rPr lang="en-US" altLang="zh-CN" sz="1400" dirty="0">
                <a:solidFill>
                  <a:schemeClr val="tx1"/>
                </a:solidFill>
              </a:rPr>
              <a:t>(MP-SD-04)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60846" y="315919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设备列表</a:t>
            </a:r>
            <a:r>
              <a:rPr lang="en-US" altLang="zh-CN" sz="1400" dirty="0">
                <a:solidFill>
                  <a:schemeClr val="tx1"/>
                </a:solidFill>
              </a:rPr>
              <a:t>(MP-SD-05)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960846" y="169545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设备报警统计查询</a:t>
            </a:r>
            <a:r>
              <a:rPr lang="en-US" altLang="zh-CN" sz="1400" dirty="0">
                <a:solidFill>
                  <a:schemeClr val="tx1"/>
                </a:solidFill>
              </a:rPr>
              <a:t>(MP-AD-01)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57" name="直接箭头连接符 56"/>
          <p:cNvCxnSpPr>
            <a:stCxn id="40" idx="1"/>
            <a:endCxn id="28" idx="3"/>
          </p:cNvCxnSpPr>
          <p:nvPr/>
        </p:nvCxnSpPr>
        <p:spPr>
          <a:xfrm flipH="1">
            <a:off x="7890055" y="1965459"/>
            <a:ext cx="1070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7" idx="1"/>
            <a:endCxn id="38" idx="3"/>
          </p:cNvCxnSpPr>
          <p:nvPr/>
        </p:nvCxnSpPr>
        <p:spPr>
          <a:xfrm flipH="1">
            <a:off x="7890055" y="2743528"/>
            <a:ext cx="1070791" cy="44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8" idx="3"/>
          </p:cNvCxnSpPr>
          <p:nvPr/>
        </p:nvCxnSpPr>
        <p:spPr>
          <a:xfrm flipH="1" flipV="1">
            <a:off x="7890055" y="3184823"/>
            <a:ext cx="1070791" cy="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26" idx="3"/>
            <a:endCxn id="27" idx="1"/>
          </p:cNvCxnSpPr>
          <p:nvPr/>
        </p:nvCxnSpPr>
        <p:spPr>
          <a:xfrm>
            <a:off x="2148475" y="3750204"/>
            <a:ext cx="1070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348475" y="4523440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周报</a:t>
            </a:r>
            <a:r>
              <a:rPr lang="en-US" altLang="zh-CN" sz="1400" dirty="0">
                <a:solidFill>
                  <a:schemeClr val="tx1"/>
                </a:solidFill>
              </a:rPr>
              <a:t>)(MP-KS-01)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48475" y="580521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月报</a:t>
            </a:r>
            <a:r>
              <a:rPr lang="en-US" altLang="zh-CN" sz="1400" dirty="0">
                <a:solidFill>
                  <a:schemeClr val="tx1"/>
                </a:solidFill>
              </a:rPr>
              <a:t>)(MP-KS-02)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219265" y="4202996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备品库存历史查询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周报</a:t>
            </a:r>
            <a:r>
              <a:rPr lang="en-US" altLang="zh-CN" sz="1200" dirty="0">
                <a:solidFill>
                  <a:schemeClr val="tx1"/>
                </a:solidFill>
              </a:rPr>
              <a:t>)(MP-AS-03)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219265" y="6125658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备品库存历史查询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月报</a:t>
            </a:r>
            <a:r>
              <a:rPr lang="en-US" altLang="zh-CN" sz="1200" dirty="0">
                <a:solidFill>
                  <a:schemeClr val="tx1"/>
                </a:solidFill>
              </a:rPr>
              <a:t>)(MP-AS-04)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219265" y="4843883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备品进出库查询</a:t>
            </a:r>
            <a:r>
              <a:rPr lang="en-US" altLang="zh-CN" sz="1400" dirty="0">
                <a:solidFill>
                  <a:schemeClr val="tx1"/>
                </a:solidFill>
              </a:rPr>
              <a:t>(MP-AS-01)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219265" y="5484770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备品安全库存查询</a:t>
            </a:r>
            <a:r>
              <a:rPr lang="en-US" altLang="zh-CN" sz="1400" dirty="0">
                <a:solidFill>
                  <a:schemeClr val="tx1"/>
                </a:solidFill>
              </a:rPr>
              <a:t>(MP-AS-02)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75" name="直接箭头连接符 74"/>
          <p:cNvCxnSpPr>
            <a:stCxn id="69" idx="3"/>
            <a:endCxn id="71" idx="1"/>
          </p:cNvCxnSpPr>
          <p:nvPr/>
        </p:nvCxnSpPr>
        <p:spPr>
          <a:xfrm flipV="1">
            <a:off x="2148475" y="4472996"/>
            <a:ext cx="1070790" cy="3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0" idx="3"/>
            <a:endCxn id="72" idx="1"/>
          </p:cNvCxnSpPr>
          <p:nvPr/>
        </p:nvCxnSpPr>
        <p:spPr>
          <a:xfrm>
            <a:off x="2148475" y="6075214"/>
            <a:ext cx="1070790" cy="3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9" idx="3"/>
            <a:endCxn id="73" idx="1"/>
          </p:cNvCxnSpPr>
          <p:nvPr/>
        </p:nvCxnSpPr>
        <p:spPr>
          <a:xfrm>
            <a:off x="2148475" y="4793440"/>
            <a:ext cx="1070790" cy="3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9" idx="3"/>
            <a:endCxn id="74" idx="1"/>
          </p:cNvCxnSpPr>
          <p:nvPr/>
        </p:nvCxnSpPr>
        <p:spPr>
          <a:xfrm>
            <a:off x="2148475" y="4793440"/>
            <a:ext cx="1070790" cy="9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0" idx="3"/>
            <a:endCxn id="73" idx="1"/>
          </p:cNvCxnSpPr>
          <p:nvPr/>
        </p:nvCxnSpPr>
        <p:spPr>
          <a:xfrm flipV="1">
            <a:off x="2148475" y="5113883"/>
            <a:ext cx="1070790" cy="9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0" idx="3"/>
            <a:endCxn id="74" idx="1"/>
          </p:cNvCxnSpPr>
          <p:nvPr/>
        </p:nvCxnSpPr>
        <p:spPr>
          <a:xfrm flipV="1">
            <a:off x="2148475" y="5754770"/>
            <a:ext cx="1070790" cy="3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6090055" y="3555079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治具管理看板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周报</a:t>
            </a:r>
            <a:r>
              <a:rPr lang="en-US" altLang="zh-CN" sz="1400" dirty="0">
                <a:solidFill>
                  <a:schemeClr val="tx1"/>
                </a:solidFill>
              </a:rPr>
              <a:t>)(MP-KF-01)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090055" y="4190711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治具管理看板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月报</a:t>
            </a:r>
            <a:r>
              <a:rPr lang="en-US" altLang="zh-CN" sz="1400" dirty="0">
                <a:solidFill>
                  <a:schemeClr val="tx1"/>
                </a:solidFill>
              </a:rPr>
              <a:t>)(MP-KF-02)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960846" y="3872895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治具进出库查询</a:t>
            </a:r>
            <a:r>
              <a:rPr lang="en-US" altLang="zh-CN" sz="1400" dirty="0">
                <a:solidFill>
                  <a:schemeClr val="tx1"/>
                </a:solidFill>
              </a:rPr>
              <a:t>(MP-AF-01)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90" name="直接箭头连接符 89"/>
          <p:cNvCxnSpPr>
            <a:stCxn id="87" idx="3"/>
            <a:endCxn id="89" idx="1"/>
          </p:cNvCxnSpPr>
          <p:nvPr/>
        </p:nvCxnSpPr>
        <p:spPr>
          <a:xfrm>
            <a:off x="7890055" y="3825079"/>
            <a:ext cx="1070791" cy="31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8" idx="3"/>
            <a:endCxn id="89" idx="1"/>
          </p:cNvCxnSpPr>
          <p:nvPr/>
        </p:nvCxnSpPr>
        <p:spPr>
          <a:xfrm flipV="1">
            <a:off x="7890055" y="4142895"/>
            <a:ext cx="1070791" cy="31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090055" y="5418048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超音波工况看板</a:t>
            </a:r>
            <a:r>
              <a:rPr lang="en-US" altLang="zh-CN" sz="1400" dirty="0">
                <a:solidFill>
                  <a:schemeClr val="tx1"/>
                </a:solidFill>
              </a:rPr>
              <a:t>(MP-PD-02)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090055" y="6061914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锡炉工况看板</a:t>
            </a:r>
            <a:r>
              <a:rPr lang="en-US" altLang="zh-CN" sz="1400" dirty="0">
                <a:solidFill>
                  <a:schemeClr val="tx1"/>
                </a:solidFill>
              </a:rPr>
              <a:t>(MP-PD-01)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972176" y="5418048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200" dirty="0">
                <a:solidFill>
                  <a:schemeClr val="tx1"/>
                </a:solidFill>
              </a:rPr>
              <a:t>TPMS</a:t>
            </a:r>
            <a:r>
              <a:rPr lang="zh-CN" altLang="en-US" sz="1200" dirty="0">
                <a:solidFill>
                  <a:schemeClr val="tx1"/>
                </a:solidFill>
              </a:rPr>
              <a:t>超音波生产参数记录查询</a:t>
            </a:r>
            <a:r>
              <a:rPr lang="en-US" altLang="zh-CN" sz="1200" dirty="0">
                <a:solidFill>
                  <a:schemeClr val="tx1"/>
                </a:solidFill>
              </a:rPr>
              <a:t>(MP-AD-09)</a:t>
            </a:r>
            <a:endParaRPr lang="en-US" altLang="zh-CN" sz="12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972176" y="6077301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锡炉生产参数记录查询</a:t>
            </a:r>
            <a:r>
              <a:rPr lang="en-US" altLang="zh-CN" sz="1400" dirty="0">
                <a:solidFill>
                  <a:schemeClr val="tx1"/>
                </a:solidFill>
              </a:rPr>
              <a:t>(MP-AD-10)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96" name="直接箭头连接符 95"/>
          <p:cNvCxnSpPr>
            <a:stCxn id="92" idx="3"/>
            <a:endCxn id="94" idx="1"/>
          </p:cNvCxnSpPr>
          <p:nvPr/>
        </p:nvCxnSpPr>
        <p:spPr>
          <a:xfrm>
            <a:off x="7890055" y="5688048"/>
            <a:ext cx="108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93" idx="3"/>
            <a:endCxn id="95" idx="1"/>
          </p:cNvCxnSpPr>
          <p:nvPr/>
        </p:nvCxnSpPr>
        <p:spPr>
          <a:xfrm>
            <a:off x="7890055" y="6331914"/>
            <a:ext cx="1082121" cy="1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090055" y="715763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 PLC</a:t>
            </a:r>
            <a:r>
              <a:rPr lang="zh-CN" altLang="en-US" sz="1400" dirty="0">
                <a:solidFill>
                  <a:schemeClr val="tx1"/>
                </a:solidFill>
              </a:rPr>
              <a:t>设备状态比对看板</a:t>
            </a:r>
            <a:r>
              <a:rPr lang="en-US" altLang="zh-CN" sz="1400" dirty="0">
                <a:solidFill>
                  <a:schemeClr val="tx1"/>
                </a:solidFill>
              </a:rPr>
              <a:t>(MP-AD-06)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972176" y="731150"/>
            <a:ext cx="180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 PLC</a:t>
            </a:r>
            <a:r>
              <a:rPr lang="zh-CN" altLang="en-US" sz="1400" dirty="0">
                <a:solidFill>
                  <a:schemeClr val="tx1"/>
                </a:solidFill>
              </a:rPr>
              <a:t>资源表核对工具</a:t>
            </a:r>
            <a:r>
              <a:rPr lang="en-US" altLang="zh-CN" sz="1400" dirty="0">
                <a:solidFill>
                  <a:schemeClr val="tx1"/>
                </a:solidFill>
              </a:rPr>
              <a:t>(MP-AD-07)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cxnSp>
        <p:nvCxnSpPr>
          <p:cNvPr id="104" name="直接箭头连接符 103"/>
          <p:cNvCxnSpPr>
            <a:stCxn id="102" idx="3"/>
            <a:endCxn id="103" idx="1"/>
          </p:cNvCxnSpPr>
          <p:nvPr/>
        </p:nvCxnSpPr>
        <p:spPr>
          <a:xfrm>
            <a:off x="7890055" y="985763"/>
            <a:ext cx="1082121" cy="1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8972176" y="4667508"/>
            <a:ext cx="180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zh-CN" sz="1400" dirty="0">
                <a:solidFill>
                  <a:schemeClr val="tx1"/>
                </a:solidFill>
              </a:rPr>
              <a:t>TPMS</a:t>
            </a:r>
            <a:r>
              <a:rPr lang="zh-CN" altLang="en-US" sz="1400" dirty="0">
                <a:solidFill>
                  <a:schemeClr val="tx1"/>
                </a:solidFill>
              </a:rPr>
              <a:t>设备报警监控看板</a:t>
            </a:r>
            <a:r>
              <a:rPr lang="en-US" altLang="zh-CN" sz="1400" dirty="0">
                <a:solidFill>
                  <a:schemeClr val="tx1"/>
                </a:solidFill>
              </a:rPr>
              <a:t>(MP-PD-04)</a:t>
            </a:r>
            <a:endParaRPr lang="en-US" altLang="zh-CN" sz="1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77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8254183" cy="480003"/>
          </a:xfrm>
        </p:spPr>
        <p:txBody>
          <a:bodyPr/>
          <a:lstStyle/>
          <a:p>
            <a:r>
              <a:rPr lang="en-US" altLang="zh-CN" dirty="0" smtClean="0"/>
              <a:t>KPI: TPMS</a:t>
            </a:r>
            <a:r>
              <a:rPr lang="zh-CN" altLang="en-US" dirty="0" smtClean="0"/>
              <a:t>备品</a:t>
            </a:r>
            <a:r>
              <a:rPr lang="zh-CN" altLang="en-US" dirty="0"/>
              <a:t>管理看</a:t>
            </a:r>
            <a:r>
              <a:rPr lang="zh-CN" altLang="en-US" dirty="0" smtClean="0"/>
              <a:t>板</a:t>
            </a:r>
            <a:r>
              <a:rPr lang="en-US" altLang="zh-CN" dirty="0" smtClean="0"/>
              <a:t>(</a:t>
            </a:r>
            <a:r>
              <a:rPr lang="zh-CN" altLang="en-US" dirty="0" smtClean="0"/>
              <a:t>月报</a:t>
            </a:r>
            <a:r>
              <a:rPr lang="en-US" altLang="zh-CN" dirty="0" smtClean="0"/>
              <a:t>)(MP-KS-02)-1210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1"/>
            <a:ext cx="10658475" cy="5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252580" cy="480003"/>
          </a:xfrm>
        </p:spPr>
        <p:txBody>
          <a:bodyPr/>
          <a:lstStyle/>
          <a:p>
            <a:r>
              <a:rPr lang="en-US" altLang="zh-CN" dirty="0"/>
              <a:t>TPMS</a:t>
            </a:r>
            <a:r>
              <a:rPr lang="zh-CN" altLang="en-US" dirty="0"/>
              <a:t>备品库存历史查询</a:t>
            </a:r>
            <a:r>
              <a:rPr lang="en-US" altLang="zh-CN" dirty="0" smtClean="0"/>
              <a:t>(</a:t>
            </a:r>
            <a:r>
              <a:rPr lang="zh-CN" altLang="en-US" dirty="0" smtClean="0"/>
              <a:t>月报</a:t>
            </a:r>
            <a:r>
              <a:rPr lang="en-US" altLang="zh-CN" dirty="0"/>
              <a:t>)(</a:t>
            </a:r>
            <a:r>
              <a:rPr lang="en-US" altLang="zh-CN" dirty="0" smtClean="0"/>
              <a:t>MP-AS-04)-</a:t>
            </a:r>
            <a:r>
              <a:rPr lang="en-US" altLang="zh-CN" dirty="0"/>
              <a:t>1210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4"/>
            <a:ext cx="1061847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537641" cy="480003"/>
          </a:xfrm>
        </p:spPr>
        <p:txBody>
          <a:bodyPr/>
          <a:lstStyle/>
          <a:p>
            <a:r>
              <a:rPr lang="en-US" altLang="zh-CN" dirty="0" smtClean="0"/>
              <a:t>ASS: TPMS</a:t>
            </a:r>
            <a:r>
              <a:rPr lang="zh-CN" altLang="en-US" dirty="0" smtClean="0"/>
              <a:t>备品进出库查询</a:t>
            </a:r>
            <a:r>
              <a:rPr lang="en-US" altLang="zh-CN" dirty="0" smtClean="0"/>
              <a:t>(MP-AS-01)-1204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0"/>
            <a:ext cx="10629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9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896714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</a:t>
            </a:r>
            <a:r>
              <a:rPr lang="zh-CN" altLang="en-US" dirty="0" smtClean="0"/>
              <a:t>备品安全库存查询</a:t>
            </a:r>
            <a:r>
              <a:rPr lang="en-US" altLang="zh-CN" dirty="0" smtClean="0"/>
              <a:t>(MP-AS-02)-1206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3"/>
            <a:ext cx="10692765" cy="45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8-</a:t>
            </a:r>
            <a:r>
              <a:rPr lang="zh-CN" altLang="en-US" dirty="0"/>
              <a:t>治具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03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7997702" cy="480003"/>
          </a:xfrm>
        </p:spPr>
        <p:txBody>
          <a:bodyPr/>
          <a:lstStyle/>
          <a:p>
            <a:r>
              <a:rPr lang="en-US" altLang="zh-CN" dirty="0" smtClean="0"/>
              <a:t>KPI: </a:t>
            </a:r>
            <a:r>
              <a:rPr lang="en-US" altLang="zh-CN" dirty="0"/>
              <a:t>TPMS</a:t>
            </a:r>
            <a:r>
              <a:rPr lang="zh-CN" altLang="en-US" dirty="0"/>
              <a:t>治具管理看板</a:t>
            </a:r>
            <a:r>
              <a:rPr lang="en-US" altLang="zh-CN" dirty="0"/>
              <a:t>(</a:t>
            </a:r>
            <a:r>
              <a:rPr lang="zh-CN" altLang="en-US" dirty="0"/>
              <a:t>周报</a:t>
            </a:r>
            <a:r>
              <a:rPr lang="en-US" altLang="zh-CN" dirty="0"/>
              <a:t>)(MP-KF-01)-1210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" y="648004"/>
            <a:ext cx="1058418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7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03233" y="83885"/>
            <a:ext cx="8254183" cy="480003"/>
          </a:xfrm>
        </p:spPr>
        <p:txBody>
          <a:bodyPr/>
          <a:lstStyle/>
          <a:p>
            <a:r>
              <a:rPr lang="en-US" altLang="zh-CN" dirty="0" smtClean="0"/>
              <a:t>KPI: </a:t>
            </a:r>
            <a:r>
              <a:rPr lang="en-US" altLang="zh-CN" dirty="0"/>
              <a:t>TPMS</a:t>
            </a:r>
            <a:r>
              <a:rPr lang="zh-CN" altLang="en-US" dirty="0"/>
              <a:t>治具管理看板</a:t>
            </a:r>
            <a:r>
              <a:rPr lang="en-US" altLang="zh-CN" dirty="0"/>
              <a:t>(</a:t>
            </a:r>
            <a:r>
              <a:rPr lang="zh-CN" altLang="en-US" dirty="0"/>
              <a:t>月报</a:t>
            </a:r>
            <a:r>
              <a:rPr lang="en-US" altLang="zh-CN" dirty="0"/>
              <a:t>)(MP-KF-02)-1210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2" y="648003"/>
            <a:ext cx="10572750" cy="53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7641836" cy="480003"/>
          </a:xfrm>
        </p:spPr>
        <p:txBody>
          <a:bodyPr/>
          <a:lstStyle/>
          <a:p>
            <a:r>
              <a:rPr lang="en-US" altLang="zh-CN" dirty="0" smtClean="0"/>
              <a:t>ASS: </a:t>
            </a:r>
            <a:r>
              <a:rPr lang="en-US" altLang="zh-CN" dirty="0"/>
              <a:t>TPMS</a:t>
            </a:r>
            <a:r>
              <a:rPr lang="zh-CN" altLang="en-US" dirty="0"/>
              <a:t>治具进出库</a:t>
            </a:r>
            <a:r>
              <a:rPr lang="zh-CN" altLang="en-US" dirty="0" smtClean="0"/>
              <a:t>查询</a:t>
            </a:r>
            <a:r>
              <a:rPr lang="en-US" altLang="zh-CN" dirty="0" smtClean="0"/>
              <a:t>(</a:t>
            </a:r>
            <a:r>
              <a:rPr lang="en-US" altLang="zh-CN" dirty="0"/>
              <a:t>MP-AF-01)-1208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48003"/>
            <a:ext cx="10607040" cy="43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8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9-</a:t>
            </a:r>
            <a:r>
              <a:rPr lang="zh-CN" altLang="en-US" dirty="0" smtClean="0"/>
              <a:t>辅助工具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14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67970" cy="480003"/>
          </a:xfrm>
        </p:spPr>
        <p:txBody>
          <a:bodyPr/>
          <a:lstStyle/>
          <a:p>
            <a:r>
              <a:rPr lang="en-US" altLang="zh-CN" dirty="0" smtClean="0"/>
              <a:t>ASS: TPMS PLC</a:t>
            </a:r>
            <a:r>
              <a:rPr lang="zh-CN" altLang="en-US" dirty="0" smtClean="0"/>
              <a:t>设备状态比对</a:t>
            </a:r>
            <a:r>
              <a:rPr lang="en-US" altLang="zh-CN" dirty="0" smtClean="0"/>
              <a:t>(MP-AD-06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2"/>
            <a:ext cx="1056703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626314" cy="480003"/>
          </a:xfrm>
        </p:spPr>
        <p:txBody>
          <a:bodyPr/>
          <a:lstStyle/>
          <a:p>
            <a:r>
              <a:rPr lang="en-US" altLang="zh-CN" dirty="0" smtClean="0"/>
              <a:t>TPMS </a:t>
            </a:r>
            <a:r>
              <a:rPr lang="zh-CN" altLang="en-US" dirty="0" smtClean="0"/>
              <a:t>管理看板 </a:t>
            </a:r>
            <a:r>
              <a:rPr lang="en-US" altLang="zh-CN" dirty="0" smtClean="0"/>
              <a:t>(MP)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648001"/>
            <a:ext cx="10606469" cy="54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39116" cy="480003"/>
          </a:xfrm>
        </p:spPr>
        <p:txBody>
          <a:bodyPr/>
          <a:lstStyle/>
          <a:p>
            <a:r>
              <a:rPr lang="en-US" altLang="zh-CN" dirty="0"/>
              <a:t>ASS: </a:t>
            </a:r>
            <a:r>
              <a:rPr lang="en-US" altLang="zh-CN" dirty="0" smtClean="0"/>
              <a:t>TPMS PLC</a:t>
            </a:r>
            <a:r>
              <a:rPr lang="zh-CN" altLang="en-US" dirty="0" smtClean="0"/>
              <a:t>资源表核对</a:t>
            </a:r>
            <a:r>
              <a:rPr lang="en-US" altLang="zh-CN" dirty="0" smtClean="0"/>
              <a:t>(MP-AD-07)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3"/>
            <a:ext cx="10584180" cy="54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8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7186583" cy="480131"/>
          </a:xfrm>
        </p:spPr>
        <p:txBody>
          <a:bodyPr/>
          <a:lstStyle/>
          <a:p>
            <a:r>
              <a:rPr lang="en-US" altLang="zh-CN" sz="2800" dirty="0"/>
              <a:t>TPMS</a:t>
            </a:r>
            <a:r>
              <a:rPr lang="zh-CN" altLang="en-US" sz="2800" dirty="0"/>
              <a:t>超音波生产参数记录查询</a:t>
            </a:r>
            <a:r>
              <a:rPr lang="en-US" altLang="zh-CN" sz="2800" dirty="0"/>
              <a:t>(MP-AD-09)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3"/>
            <a:ext cx="10578465" cy="51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7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21"/>
            <a:ext cx="10520829" cy="480131"/>
          </a:xfrm>
        </p:spPr>
        <p:txBody>
          <a:bodyPr/>
          <a:lstStyle/>
          <a:p>
            <a:r>
              <a:rPr lang="en-US" altLang="zh-CN" sz="2800" dirty="0" smtClean="0"/>
              <a:t>TPMS</a:t>
            </a:r>
            <a:r>
              <a:rPr lang="zh-CN" altLang="en-US" sz="2800" dirty="0"/>
              <a:t>锡炉</a:t>
            </a:r>
            <a:r>
              <a:rPr lang="zh-CN" altLang="en-US" sz="2800" dirty="0" smtClean="0"/>
              <a:t>生产</a:t>
            </a:r>
            <a:r>
              <a:rPr lang="zh-CN" altLang="en-US" sz="2800" dirty="0"/>
              <a:t>参数记录查询</a:t>
            </a:r>
            <a:r>
              <a:rPr lang="en-US" altLang="zh-CN" sz="2800" dirty="0"/>
              <a:t>(</a:t>
            </a:r>
            <a:r>
              <a:rPr lang="en-US" altLang="zh-CN" sz="2800" dirty="0" smtClean="0"/>
              <a:t>MP-AD-10) - </a:t>
            </a:r>
            <a:r>
              <a:rPr lang="en-US" altLang="zh-CN" sz="2000" dirty="0"/>
              <a:t>3</a:t>
            </a:r>
            <a:r>
              <a:rPr lang="zh-CN" altLang="en-US" sz="2000" dirty="0"/>
              <a:t>分钟基准数据</a:t>
            </a:r>
            <a:r>
              <a:rPr lang="en-US" altLang="zh-CN" sz="2000" dirty="0"/>
              <a:t>+10s</a:t>
            </a:r>
            <a:r>
              <a:rPr lang="zh-CN" altLang="en-US" sz="2000" dirty="0"/>
              <a:t>变化数据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1"/>
            <a:ext cx="1058989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829818" cy="480003"/>
          </a:xfrm>
        </p:spPr>
        <p:txBody>
          <a:bodyPr/>
          <a:lstStyle/>
          <a:p>
            <a:r>
              <a:rPr lang="en-US" altLang="zh-CN" dirty="0" smtClean="0"/>
              <a:t>ASS: TPMS Server Monitor (MP-AT-01)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0"/>
            <a:ext cx="105898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9831" y="1845191"/>
            <a:ext cx="7919047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r>
              <a:rPr lang="en-US" altLang="zh-CN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399" b="1" dirty="0">
                <a:solidFill>
                  <a:srgbClr val="039F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智造未来</a:t>
            </a:r>
          </a:p>
        </p:txBody>
      </p:sp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en-US" altLang="zh-CN" dirty="0" err="1" smtClean="0"/>
              <a:t>Grafana</a:t>
            </a:r>
            <a:r>
              <a:rPr lang="zh-CN" altLang="en-US" dirty="0" smtClean="0"/>
              <a:t>看板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8"/>
            <a:ext cx="11317652" cy="46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95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数据选取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3" y="1007768"/>
            <a:ext cx="6720713" cy="5477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70" y="1007774"/>
            <a:ext cx="4895411" cy="3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4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55" y="1007774"/>
            <a:ext cx="5827951" cy="3899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" y="1007774"/>
            <a:ext cx="5877852" cy="23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可视化组件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4" y="1007769"/>
            <a:ext cx="7573384" cy="5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8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可用组件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9"/>
            <a:ext cx="11438782" cy="46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</a:t>
            </a:r>
            <a:r>
              <a:rPr lang="zh-CN" altLang="en-US" dirty="0" smtClean="0"/>
              <a:t>设备机况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379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可视化组件使用帮助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" y="1007767"/>
            <a:ext cx="11415166" cy="45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9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导出查询结果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1" y="1007766"/>
            <a:ext cx="11573625" cy="4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6214458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设备状态看板</a:t>
            </a:r>
            <a:r>
              <a:rPr lang="en-US" altLang="zh-CN" dirty="0" smtClean="0"/>
              <a:t>(MP-SD-01)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" y="648004"/>
            <a:ext cx="10629900" cy="59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1"/>
            <a:ext cx="10624185" cy="5183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856207" cy="480003"/>
          </a:xfrm>
        </p:spPr>
        <p:txBody>
          <a:bodyPr/>
          <a:lstStyle/>
          <a:p>
            <a:r>
              <a:rPr lang="en-US" altLang="zh-CN" dirty="0" smtClean="0"/>
              <a:t>SCC: </a:t>
            </a:r>
            <a:r>
              <a:rPr lang="en-US" altLang="zh-CN" dirty="0"/>
              <a:t>TPMS</a:t>
            </a:r>
            <a:r>
              <a:rPr lang="zh-CN" altLang="en-US" dirty="0"/>
              <a:t>线体设备历史状态看板</a:t>
            </a:r>
            <a:r>
              <a:rPr lang="en-US" altLang="zh-CN" dirty="0"/>
              <a:t>(MP-SD-02</a:t>
            </a:r>
            <a:r>
              <a:rPr lang="en-US" altLang="zh-CN" dirty="0" smtClean="0"/>
              <a:t>)-1206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09" y="4319207"/>
            <a:ext cx="5125558" cy="21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684120" cy="480003"/>
          </a:xfrm>
        </p:spPr>
        <p:txBody>
          <a:bodyPr/>
          <a:lstStyle/>
          <a:p>
            <a:r>
              <a:rPr lang="en-US" altLang="zh-CN" dirty="0" smtClean="0"/>
              <a:t>SCC: TPMS</a:t>
            </a:r>
            <a:r>
              <a:rPr lang="zh-CN" altLang="en-US" dirty="0" smtClean="0"/>
              <a:t>线体看板</a:t>
            </a:r>
            <a:r>
              <a:rPr lang="en-US" altLang="zh-CN" dirty="0" smtClean="0"/>
              <a:t>(MP-SD-03)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2" y="648003"/>
            <a:ext cx="10938510" cy="6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789918" cy="480003"/>
          </a:xfrm>
        </p:spPr>
        <p:txBody>
          <a:bodyPr/>
          <a:lstStyle/>
          <a:p>
            <a:r>
              <a:rPr lang="en-US" altLang="zh-CN" dirty="0" smtClean="0"/>
              <a:t>SCC: TPMS </a:t>
            </a:r>
            <a:r>
              <a:rPr lang="zh-CN" altLang="en-US" dirty="0" smtClean="0"/>
              <a:t>设备看板</a:t>
            </a:r>
            <a:r>
              <a:rPr lang="en-US" altLang="zh-CN" dirty="0" smtClean="0"/>
              <a:t>(MP-SD-04)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6" y="648006"/>
            <a:ext cx="9504045" cy="5389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766" y="1383424"/>
            <a:ext cx="4373221" cy="2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39258</TotalTime>
  <Words>2414</Words>
  <Application>Microsoft Office PowerPoint</Application>
  <PresentationFormat>宽屏</PresentationFormat>
  <Paragraphs>345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Arial Unicode MS</vt:lpstr>
      <vt:lpstr>微軟正黑體</vt:lpstr>
      <vt:lpstr>新細明體</vt:lpstr>
      <vt:lpstr>等线</vt:lpstr>
      <vt:lpstr>等线 Light</vt:lpstr>
      <vt:lpstr>微软雅黑</vt:lpstr>
      <vt:lpstr>Arial</vt:lpstr>
      <vt:lpstr>Segoe UI Semibold</vt:lpstr>
      <vt:lpstr>Office 主题​​</vt:lpstr>
      <vt:lpstr>长江汽车电子MES系统方案</vt:lpstr>
      <vt:lpstr>TPMS 管理看板汇总(2021-12-11)</vt:lpstr>
      <vt:lpstr>TPMS 管理看板调用关系</vt:lpstr>
      <vt:lpstr>TPMS 管理看板 (MP)</vt:lpstr>
      <vt:lpstr>1-设备机况</vt:lpstr>
      <vt:lpstr>SCC: TPMS设备状态看板(MP-SD-01)</vt:lpstr>
      <vt:lpstr>SCC: TPMS线体设备历史状态看板(MP-SD-02)-1206</vt:lpstr>
      <vt:lpstr>SCC: TPMS线体看板(MP-SD-03)</vt:lpstr>
      <vt:lpstr>SCC: TPMS 设备看板(MP-SD-04)</vt:lpstr>
      <vt:lpstr>SCC: TPMS 设备看板(MP-SD-04)</vt:lpstr>
      <vt:lpstr>SCC: TPMS 设备列表(MP-SD-05)</vt:lpstr>
      <vt:lpstr>2-现场看板</vt:lpstr>
      <vt:lpstr>P/L: TPMS锡炉监控数据(MP-PD-01)-1008</vt:lpstr>
      <vt:lpstr>P/L: TPMS超音波监控数据(MP-PD-02) – 1009</vt:lpstr>
      <vt:lpstr>P/L: TPMS插件机监控数据(MP-PD-03)-1008</vt:lpstr>
      <vt:lpstr>P/L:TPMS 设备报警监控看板 (MP-PD-04)</vt:lpstr>
      <vt:lpstr>3-设备维修</vt:lpstr>
      <vt:lpstr>TPMS设备维修管理看板(MP-KD-02)-1217</vt:lpstr>
      <vt:lpstr>ASS: TPMS设备报警管理看板(MP-AD-01)-1210</vt:lpstr>
      <vt:lpstr>ASS: TPMS通用设备报警看板(MP-AD-05)-1206</vt:lpstr>
      <vt:lpstr>ASS: TPMS设备维修记录查询(MP-AD-08)-1206</vt:lpstr>
      <vt:lpstr>4-综合效率</vt:lpstr>
      <vt:lpstr>KPI: TPMS KPI OEE 看板(MP-KE-01)</vt:lpstr>
      <vt:lpstr>ASS: TPMS 线体OEE对比分析 (MP-AE-02)-1216</vt:lpstr>
      <vt:lpstr>ASS: TPMS 设备OEE数据查询(MP-AE-03)-1216</vt:lpstr>
      <vt:lpstr>ASS: TPMS设备稼动时间查询(MP-AE-04)-1216</vt:lpstr>
      <vt:lpstr>8-备品管理</vt:lpstr>
      <vt:lpstr>KPI: TPMS备品管理看板(周报)(MP-KS-01)-1214</vt:lpstr>
      <vt:lpstr>TPMS备品库存历史查询(周报)(MP-AS-03)-1210</vt:lpstr>
      <vt:lpstr>KPI: TPMS备品管理看板(月报)(MP-KS-02)-1210</vt:lpstr>
      <vt:lpstr>TPMS备品库存历史查询(月报)(MP-AS-04)-1210</vt:lpstr>
      <vt:lpstr>ASS: TPMS备品进出库查询(MP-AS-01)-1204</vt:lpstr>
      <vt:lpstr>ASS: TPMS备品安全库存查询(MP-AS-02)-1206</vt:lpstr>
      <vt:lpstr>8-治具管理</vt:lpstr>
      <vt:lpstr>KPI: TPMS治具管理看板(周报)(MP-KF-01)-1210</vt:lpstr>
      <vt:lpstr>KPI: TPMS治具管理看板(月报)(MP-KF-02)-1210</vt:lpstr>
      <vt:lpstr>ASS: TPMS治具进出库查询(MP-AF-01)-1208</vt:lpstr>
      <vt:lpstr>9-辅助工具</vt:lpstr>
      <vt:lpstr>ASS: TPMS PLC设备状态比对(MP-AD-06</vt:lpstr>
      <vt:lpstr>ASS: TPMS PLC资源表核对(MP-AD-07)</vt:lpstr>
      <vt:lpstr>TPMS超音波生产参数记录查询(MP-AD-09)</vt:lpstr>
      <vt:lpstr>TPMS锡炉生产参数记录查询(MP-AD-10) - 3分钟基准数据+10s变化数据</vt:lpstr>
      <vt:lpstr>ASS: TPMS Server Monitor (MP-AT-01)</vt:lpstr>
      <vt:lpstr>PowerPoint 演示文稿</vt:lpstr>
      <vt:lpstr>制作Grafana看板</vt:lpstr>
      <vt:lpstr>数据选取</vt:lpstr>
      <vt:lpstr>变量/参数</vt:lpstr>
      <vt:lpstr>可视化组件</vt:lpstr>
      <vt:lpstr>可用组件</vt:lpstr>
      <vt:lpstr>可视化组件使用帮助</vt:lpstr>
      <vt:lpstr>导出查询结果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536</cp:revision>
  <cp:lastPrinted>2020-10-14T09:41:16Z</cp:lastPrinted>
  <dcterms:created xsi:type="dcterms:W3CDTF">2020-04-27T01:39:13Z</dcterms:created>
  <dcterms:modified xsi:type="dcterms:W3CDTF">2021-12-21T01:23:38Z</dcterms:modified>
</cp:coreProperties>
</file>